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notesMasterIdLst>
    <p:notesMasterId r:id="rId18"/>
  </p:notesMasterIdLst>
  <p:handoutMasterIdLst>
    <p:handoutMasterId r:id="rId19"/>
  </p:handoutMasterIdLst>
  <p:sldIdLst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F8AE666-829D-48E8-9FC3-85FF0D1DB2B5}" type="datetime1">
              <a:rPr lang="cs-CZ" smtClean="0"/>
              <a:t>02.03.2024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200E62-9364-4CB9-89C4-77645E764019}" type="datetime1">
              <a:rPr lang="cs-CZ" smtClean="0"/>
              <a:t>02.03.2024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cs-CZ"/>
              <a:t>Kliknutím můžete upravit styl předlohy.</a:t>
            </a:r>
            <a:endParaRPr lang="en-US" dirty="0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D239E7-27CF-40C7-8F0A-BFE4D4394C35}" type="datetime1">
              <a:rPr lang="cs-CZ" smtClean="0"/>
              <a:t>02.03.2024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79535A-A064-470E-AB26-E7F9E0FAA2CE}" type="datetime1">
              <a:rPr lang="cs-CZ" smtClean="0"/>
              <a:t>02.03.2024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A97A77-74DD-4E76-8172-DB6859F6630F}" type="datetime1">
              <a:rPr lang="cs-CZ" smtClean="0"/>
              <a:t>02.03.2024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CB81F3-DDE0-4DA4-BA3D-DCA17B514D85}" type="datetime1">
              <a:rPr lang="cs-CZ" smtClean="0"/>
              <a:t>02.03.2024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E4E29C-9478-40CB-B885-8083C7A499E9}" type="datetime1">
              <a:rPr lang="cs-CZ" smtClean="0"/>
              <a:t>02.03.2024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D01282-382C-4BEC-BF1E-B43C436AE95C}" type="datetime1">
              <a:rPr lang="cs-CZ" smtClean="0"/>
              <a:t>02.03.2024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FFA001-1288-4B91-8F38-F652FDAD1948}" type="datetime1">
              <a:rPr lang="cs-CZ" smtClean="0"/>
              <a:t>02.03.2024</a:t>
            </a:fld>
            <a:endParaRPr lang="en-US" dirty="0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F2F52B-EF36-4385-B68C-26B683FC6FB0}" type="datetime1">
              <a:rPr lang="cs-CZ" smtClean="0"/>
              <a:t>02.03.2024</a:t>
            </a:fld>
            <a:endParaRPr lang="en-US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2C2BC2-E937-462E-A053-77029519E0A6}" type="datetime1">
              <a:rPr lang="cs-CZ" smtClean="0"/>
              <a:t>02.03.2024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AE82B159-E07C-4CB9-92A4-E7A9600AB687}" type="datetime1">
              <a:rPr lang="cs-CZ" smtClean="0"/>
              <a:t>02.03.2024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3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DE121A66-A1E7-4CF3-A514-5864B0060CFE}" type="datetime1">
              <a:rPr lang="cs-CZ" smtClean="0"/>
              <a:t>02.03.2024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"/>
              <a:t>Kliknutím můžete upravit styl předlohy nadpisů.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cs"/>
              <a:t>Kliknutím můžete upravit styly předlohy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4A0AA7D3-9C6A-469F-BADB-E9850326DE88}" type="datetime1">
              <a:rPr lang="cs-CZ" smtClean="0"/>
              <a:t>02.03.2024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Transpozi%C4%8Dn%C3%AD_%C5%A1ifra" TargetMode="External"/><Relationship Id="rId3" Type="http://schemas.openxmlformats.org/officeDocument/2006/relationships/hyperlink" Target="https://cs.wikipedia.org/wiki/Kryptoanal%C3%BDza" TargetMode="External"/><Relationship Id="rId7" Type="http://schemas.openxmlformats.org/officeDocument/2006/relationships/hyperlink" Target="https://wikisofia.cz/wiki/Steganografie" TargetMode="External"/><Relationship Id="rId2" Type="http://schemas.openxmlformats.org/officeDocument/2006/relationships/hyperlink" Target="https://cs.wikipedia.org/wiki/Kryptograf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tnetwork.cz/algoritmy/graficke/algoritmy-steganografie-steganolsb" TargetMode="External"/><Relationship Id="rId5" Type="http://schemas.openxmlformats.org/officeDocument/2006/relationships/hyperlink" Target="https://cs.wikipedia.org/wiki/Steganografie" TargetMode="External"/><Relationship Id="rId4" Type="http://schemas.openxmlformats.org/officeDocument/2006/relationships/hyperlink" Target="https://wikisofia.cz/wiki/Z%C3%A1kladn%C3%AD_rozd%C4%9Blen%C3%AD_kryptologie" TargetMode="External"/><Relationship Id="rId9" Type="http://schemas.openxmlformats.org/officeDocument/2006/relationships/hyperlink" Target="https://cs.wikipedia.org/wiki/Substitu%C4%8Dn%C3%AD_%C5%A1ifr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Obdélník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475701"/>
          </a:xfrm>
        </p:spPr>
        <p:txBody>
          <a:bodyPr rtlCol="0">
            <a:noAutofit/>
          </a:bodyPr>
          <a:lstStyle/>
          <a:p>
            <a:pPr rtl="0"/>
            <a:r>
              <a:rPr lang="cs" sz="5400" dirty="0"/>
              <a:t>Kryptografie, Kryptoanalýza, steganografie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c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Adam Staněk, 4tb</a:t>
            </a:r>
          </a:p>
        </p:txBody>
      </p:sp>
      <p:pic>
        <p:nvPicPr>
          <p:cNvPr id="5" name="Obrázek 4" descr="Obrázek s budovou, sezením, lavičkou a stěnou&#10;&#10;Automaticky generovaný popis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9E6E97-783E-89D1-664B-55066C5AB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Transpoziční šifra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FEF0AB-CE27-EB6B-6B09-5CCF6C8B4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Transpoziční šifra </a:t>
            </a:r>
            <a:r>
              <a:rPr lang="cs-CZ" sz="2000" b="0" i="0" dirty="0" err="1">
                <a:solidFill>
                  <a:schemeClr val="tx1"/>
                </a:solidFill>
                <a:effectLst/>
                <a:latin typeface="Söhne"/>
              </a:rPr>
              <a:t>přeuspořádává</a:t>
            </a:r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 písmena nebo bloky písmen v textu bez jejich změny nebo nahrazení</a:t>
            </a:r>
          </a:p>
          <a:p>
            <a:pPr marL="0" indent="0" algn="l">
              <a:buNone/>
            </a:pPr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Nejznámější příklad transpoziční šifry je šifra </a:t>
            </a:r>
            <a:r>
              <a:rPr lang="cs-CZ" sz="2000" b="1" i="0" dirty="0">
                <a:solidFill>
                  <a:schemeClr val="tx1"/>
                </a:solidFill>
                <a:effectLst/>
                <a:latin typeface="Söhne"/>
              </a:rPr>
              <a:t>permutace</a:t>
            </a:r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, kde jsou písmena textu přeuspořádána podle určitého klíče nebo pravidla</a:t>
            </a:r>
          </a:p>
          <a:p>
            <a:pPr marL="0" indent="0" algn="l">
              <a:buNone/>
            </a:pPr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Jiné formy transpozičních šifer mohou zahrnovat šifru řádkového sloupce a další metody, které se zaměřují na přeuspořádání znaků textu</a:t>
            </a:r>
          </a:p>
          <a:p>
            <a:pPr marL="0" indent="0">
              <a:buNone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CE280A-A5AB-A8C7-1037-CD0BF923A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ADAM STANĚK, 4TB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203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E7006-7337-5B5F-B612-42473196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podpis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A5FED6-C34B-E48E-AB10-92BC75DF1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Slouží k ověření pravosti digitálního dokumentu a k zajištění integrity dat </a:t>
            </a:r>
          </a:p>
          <a:p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Digitální podpis využívá asymetrické šifrování: jedna část klíče (soukromý klíč) se používá k vytvoření podpisu a druhá část klíče (veřejný klíč) se používá k ověření podpisu</a:t>
            </a:r>
          </a:p>
          <a:p>
            <a:r>
              <a:rPr lang="cs-CZ" sz="2000" dirty="0">
                <a:solidFill>
                  <a:schemeClr val="tx1"/>
                </a:solidFill>
                <a:latin typeface="Söhne"/>
              </a:rPr>
              <a:t>Z</a:t>
            </a:r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ajišťuje neporušenost obsahu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C716CB-7BE5-7083-3F65-EBA9D0878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ADAM STANĚK, 4TB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333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2CED0E-E6E7-B70D-A1CA-7DB5C583D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122" y="286604"/>
            <a:ext cx="8895558" cy="3276106"/>
          </a:xfrm>
        </p:spPr>
        <p:txBody>
          <a:bodyPr>
            <a:normAutofit/>
          </a:bodyPr>
          <a:lstStyle/>
          <a:p>
            <a:r>
              <a:rPr lang="cs-CZ" sz="6000" dirty="0"/>
              <a:t>Děkuji za pozornost!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070F93-D126-7AEA-1B90-6B6C51607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ADAM STANĚK, 4TB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009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2726CC-B806-BD49-0613-9C22AAE03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2620B4-E974-0F34-A6A5-F27E9B7DC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https://cs.wikipedia.org/wiki/Kryptografie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https://cs.wikipedia.org/wiki/Kryptoanal%C3%BDza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https://wikisofia.cz/wiki/Z%C3%A1kladn%C3%AD_rozd%C4%9Blen%C3%AD_kryptologie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https://cs.wikipedia.org/wiki/Steganografie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https://www.itnetwork.cz/algoritmy/graficke/algoritmy-steganografie-steganolsb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https://wikisofia.cz/wiki/Steganografie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https://cs.wikipedia.org/wiki/Transpozi%C4%8Dn%C3%AD_%C5%A1ifra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https://cs.wikipedia.org/wiki/Substitu%C4%8Dn%C3%AD_%C5%A1ifra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/>
              <a:t>ChatGPT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7E88F9-FF32-9A98-9245-888C65593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02.03.2024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966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61052C-A51C-4EB4-2DED-89529328B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>
                <a:solidFill>
                  <a:schemeClr val="tx1"/>
                </a:solidFill>
              </a:rPr>
              <a:t>Co je kryptografie?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04C372-D263-9862-ADE0-8FD5831DC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Kryptografie je obor zabývající se zabezpečením komunikace a uchováváním informací prostřednictvím matematických technik a algoritmů</a:t>
            </a:r>
            <a:b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</a:br>
            <a:b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</a:br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Hlavním cílem kryptografie je zajistit, aby data byla přenášena nebo uložena tak, aby byla chráněna před neoprávněným přístupem nebo úpravami </a:t>
            </a:r>
            <a:b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</a:br>
            <a:b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</a:br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Kryptografie se zabývá různými aspekty zabezpečení, včetně šifrování, digitálních podpisů, autentizace a bezpečných protokolů pro komunikaci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62DB46-077E-EF07-87BE-79E8DA8B6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cs-CZ" dirty="0"/>
              <a:t>ADAM STANĚK, 4TB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808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2C4290-D442-76FD-FA96-86523CA24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kryptoanalýza?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318DF8-4C9D-119D-5F89-310DC94F6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Kryptoanalýza je obor zabývající se studiem a analýzou šifrovaných zpráv s cílem odhalit jejich obsah nebo způsob, jakým byly zašifrovány, bez znalosti příslušného klíče</a:t>
            </a:r>
          </a:p>
          <a:p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Cílem kryptoanalýzy je tedy prolomit šifru nebo zjistit klíč potřebný k dešifrování šifrovaného textu</a:t>
            </a:r>
          </a:p>
          <a:p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Existuje několik přístupů kryptoanalýzy, včetně frekvenční analýzy, diferenciální analýzy, lineární kryptoanalýzy a mnoha dalších metod, které se liší podle typu šifry a úrovně bezpečnosti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54D2FF-E5AA-1014-B578-AA5437AE3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ADAM STANĚK, 4TB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610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852EDC-2D5B-D4B4-6459-1469E69D9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</a:t>
            </a:r>
            <a:r>
              <a:rPr lang="cs-CZ" dirty="0" err="1"/>
              <a:t>steganografie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61EE52-E23E-645E-8DC4-859DDE45F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b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</a:br>
            <a:r>
              <a:rPr lang="cs-CZ" sz="2000" b="0" i="0" dirty="0" err="1">
                <a:solidFill>
                  <a:schemeClr val="tx1"/>
                </a:solidFill>
                <a:effectLst/>
                <a:latin typeface="Söhne"/>
              </a:rPr>
              <a:t>Steganografie</a:t>
            </a:r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 je technika skrytého přenosu informací, kdy se data zakrývají v jiném, zdánlivě nevinném médiu, aby se skryly před pozorovateli </a:t>
            </a:r>
          </a:p>
          <a:p>
            <a:pPr algn="l"/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Cílem </a:t>
            </a:r>
            <a:r>
              <a:rPr lang="cs-CZ" sz="2000" b="0" i="0" dirty="0" err="1">
                <a:solidFill>
                  <a:schemeClr val="tx1"/>
                </a:solidFill>
                <a:effectLst/>
                <a:latin typeface="Söhne"/>
              </a:rPr>
              <a:t>steganografie</a:t>
            </a:r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 je skrýt fakt existence komunikace, zatímco kryptoanalýza se snaží prolomit šifru, pokud je přenos zjištěn</a:t>
            </a:r>
          </a:p>
          <a:p>
            <a:pPr algn="l"/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Existuje mnoho forem </a:t>
            </a:r>
            <a:r>
              <a:rPr lang="cs-CZ" sz="2000" b="0" i="0" dirty="0" err="1">
                <a:solidFill>
                  <a:schemeClr val="tx1"/>
                </a:solidFill>
                <a:effectLst/>
                <a:latin typeface="Söhne"/>
              </a:rPr>
              <a:t>steganografie</a:t>
            </a:r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, včetně skrytí textu nebo obrazů v obrázku, zvuku, videu nebo jiných médiích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7A5CC0-DA09-1DCE-4959-252DEB887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ADAM STANĚK, 4TB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159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4AA84F-E335-0E13-1F1E-55BE06638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Symetrická šifra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31AB4D-A12E-F0AB-D1B2-E1A800BFB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Symetrická šifra používá stejný klíč pro šifrování a dešifrování zprávy</a:t>
            </a:r>
          </a:p>
          <a:p>
            <a:pPr marL="0" indent="0" algn="l">
              <a:buNone/>
            </a:pPr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Klíč je sdílený mezi komunikujícími stranami před začátkem komunikace</a:t>
            </a:r>
          </a:p>
          <a:p>
            <a:pPr marL="0" indent="0" algn="l">
              <a:buNone/>
            </a:pPr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Příkladem symetrické šifry je Caesarova šifra, šifra DES (Data </a:t>
            </a:r>
            <a:r>
              <a:rPr lang="cs-CZ" sz="2000" b="0" i="0" dirty="0" err="1">
                <a:solidFill>
                  <a:schemeClr val="tx1"/>
                </a:solidFill>
                <a:effectLst/>
                <a:latin typeface="Söhne"/>
              </a:rPr>
              <a:t>Encryption</a:t>
            </a:r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 Standard), nebo modernější AES (</a:t>
            </a:r>
            <a:r>
              <a:rPr lang="cs-CZ" sz="2000" b="0" i="0" dirty="0" err="1">
                <a:solidFill>
                  <a:schemeClr val="tx1"/>
                </a:solidFill>
                <a:effectLst/>
                <a:latin typeface="Söhne"/>
              </a:rPr>
              <a:t>Advanced</a:t>
            </a:r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 </a:t>
            </a:r>
            <a:r>
              <a:rPr lang="cs-CZ" sz="2000" b="0" i="0" dirty="0" err="1">
                <a:solidFill>
                  <a:schemeClr val="tx1"/>
                </a:solidFill>
                <a:effectLst/>
                <a:latin typeface="Söhne"/>
              </a:rPr>
              <a:t>Encryption</a:t>
            </a:r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 Standard)</a:t>
            </a:r>
          </a:p>
          <a:p>
            <a:pPr marL="0" indent="0" algn="l">
              <a:buNone/>
            </a:pPr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Symetrické šifry jsou obecně rychlejší než asymetrické šifry, ale vyžadují bezpečný způsob sdílení klíčů mezi stranami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970E13-AE02-8FAA-7BB7-6756E669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ADAM STANĚK, 4TB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279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66539E-1227-2984-8FE3-BF9C4D791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Asymetrická šifra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587015-A7A0-9CF4-7F00-8D5AA9461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Asymetrická šifra používá dva odlišné klíče: veřejný a soukromý</a:t>
            </a:r>
          </a:p>
          <a:p>
            <a:pPr marL="0" indent="0" algn="l">
              <a:buNone/>
            </a:pPr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Veřejný klíč je používán pro šifrování zprávy, zatímco soukromý klíč je používán pro dešifrování zprávy</a:t>
            </a:r>
          </a:p>
          <a:p>
            <a:pPr marL="0" indent="0" algn="l">
              <a:buNone/>
            </a:pPr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Každý účastník má svůj vlastní pár veřejného a soukromého klíče</a:t>
            </a:r>
          </a:p>
          <a:p>
            <a:pPr marL="0" indent="0" algn="l">
              <a:buNone/>
            </a:pPr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Příkladem asymetrické šifry je RSA (</a:t>
            </a:r>
            <a:r>
              <a:rPr lang="cs-CZ" sz="2000" b="0" i="0" dirty="0" err="1">
                <a:solidFill>
                  <a:schemeClr val="tx1"/>
                </a:solidFill>
                <a:effectLst/>
                <a:latin typeface="Söhne"/>
              </a:rPr>
              <a:t>Rivest-Shamir-Adleman</a:t>
            </a:r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), ECC (</a:t>
            </a:r>
            <a:r>
              <a:rPr lang="cs-CZ" sz="2000" b="0" i="0" dirty="0" err="1">
                <a:solidFill>
                  <a:schemeClr val="tx1"/>
                </a:solidFill>
                <a:effectLst/>
                <a:latin typeface="Söhne"/>
              </a:rPr>
              <a:t>Elliptic</a:t>
            </a:r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 </a:t>
            </a:r>
            <a:r>
              <a:rPr lang="cs-CZ" sz="2000" b="0" i="0" dirty="0" err="1">
                <a:solidFill>
                  <a:schemeClr val="tx1"/>
                </a:solidFill>
                <a:effectLst/>
                <a:latin typeface="Söhne"/>
              </a:rPr>
              <a:t>Curve</a:t>
            </a:r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 </a:t>
            </a:r>
            <a:r>
              <a:rPr lang="cs-CZ" sz="2000" b="0" i="0" dirty="0" err="1">
                <a:solidFill>
                  <a:schemeClr val="tx1"/>
                </a:solidFill>
                <a:effectLst/>
                <a:latin typeface="Söhne"/>
              </a:rPr>
              <a:t>Cryptography</a:t>
            </a:r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) nebo </a:t>
            </a:r>
            <a:r>
              <a:rPr lang="cs-CZ" sz="2000" b="0" i="0" dirty="0" err="1">
                <a:solidFill>
                  <a:schemeClr val="tx1"/>
                </a:solidFill>
                <a:effectLst/>
                <a:latin typeface="Söhne"/>
              </a:rPr>
              <a:t>ElGamal</a:t>
            </a:r>
            <a:endParaRPr lang="cs-CZ" sz="2000" b="0" i="0" dirty="0">
              <a:solidFill>
                <a:schemeClr val="tx1"/>
              </a:solidFill>
              <a:effectLst/>
              <a:latin typeface="Söhne"/>
            </a:endParaRPr>
          </a:p>
          <a:p>
            <a:pPr marL="0" indent="0" algn="l">
              <a:buNone/>
            </a:pPr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Asymetrické šifry jsou obecně pomalejší než symetrické šifry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4BBC53-D3AC-B992-EFE1-B4EB4BBC4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ADAM STANĚK, 4TB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183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C2FC27-3A67-4B7A-3C66-56C164128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Hashovací funkce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08E1D4-CE4F-3CC3-C4CF-E70EBF97F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Hashovací funkce je matematická funkce, která přijímá vstupní data libovolné délky a generuje z nich unikátní řetězec pevné délky, nazývaný </a:t>
            </a:r>
            <a:r>
              <a:rPr lang="cs-CZ" sz="2000" b="0" i="0" dirty="0" err="1">
                <a:solidFill>
                  <a:schemeClr val="tx1"/>
                </a:solidFill>
                <a:effectLst/>
                <a:latin typeface="Söhne"/>
              </a:rPr>
              <a:t>hash</a:t>
            </a:r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 </a:t>
            </a:r>
          </a:p>
          <a:p>
            <a:pPr marL="0" indent="0">
              <a:buNone/>
            </a:pPr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Tento </a:t>
            </a:r>
            <a:r>
              <a:rPr lang="cs-CZ" sz="2000" b="0" i="0" dirty="0" err="1">
                <a:solidFill>
                  <a:schemeClr val="tx1"/>
                </a:solidFill>
                <a:effectLst/>
                <a:latin typeface="Söhne"/>
              </a:rPr>
              <a:t>hash</a:t>
            </a:r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 slouží jako jedinečný „otisk“ nebo „otisk prstu“ původních dat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33F0F3-A59E-ED07-BD87-8A6676E66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ADAM STANĚK, 4TB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57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27F85F-29BC-BFDF-A70F-9E67EDF2D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Bookman Old Style (Nadpisy)"/>
              </a:rPr>
              <a:t>Vlastnosti hashovacích funkcí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696EFC-4135-AB53-EA59-00F98FC11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i="0" dirty="0">
                <a:solidFill>
                  <a:schemeClr val="tx1"/>
                </a:solidFill>
                <a:effectLst/>
                <a:latin typeface="Söhne"/>
              </a:rPr>
              <a:t>Determinismus</a:t>
            </a:r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: Stejné vstupní data vždy produkují stejný </a:t>
            </a:r>
            <a:r>
              <a:rPr lang="cs-CZ" sz="2000" b="0" i="0" dirty="0" err="1">
                <a:solidFill>
                  <a:schemeClr val="tx1"/>
                </a:solidFill>
                <a:effectLst/>
                <a:latin typeface="Söhne"/>
              </a:rPr>
              <a:t>hash</a:t>
            </a:r>
            <a:endParaRPr lang="cs-CZ" sz="2000" b="0" i="0" dirty="0">
              <a:solidFill>
                <a:schemeClr val="tx1"/>
              </a:solidFill>
              <a:effectLst/>
              <a:latin typeface="Söhne"/>
            </a:endParaRPr>
          </a:p>
          <a:p>
            <a:r>
              <a:rPr lang="cs-CZ" sz="2000" b="1" i="0" dirty="0">
                <a:solidFill>
                  <a:schemeClr val="tx1"/>
                </a:solidFill>
                <a:effectLst/>
                <a:latin typeface="Söhne"/>
              </a:rPr>
              <a:t>Rychlost</a:t>
            </a:r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: Výpočet </a:t>
            </a:r>
            <a:r>
              <a:rPr lang="cs-CZ" sz="2000" b="0" i="0" dirty="0" err="1">
                <a:solidFill>
                  <a:schemeClr val="tx1"/>
                </a:solidFill>
                <a:effectLst/>
                <a:latin typeface="Söhne"/>
              </a:rPr>
              <a:t>hashe</a:t>
            </a:r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 je rychlý a efektivní</a:t>
            </a:r>
          </a:p>
          <a:p>
            <a:r>
              <a:rPr lang="cs-CZ" sz="2000" b="1" dirty="0">
                <a:solidFill>
                  <a:schemeClr val="tx1"/>
                </a:solidFill>
                <a:latin typeface="Söhne"/>
              </a:rPr>
              <a:t>N</a:t>
            </a:r>
            <a:r>
              <a:rPr lang="cs-CZ" sz="2000" b="1" i="0" dirty="0">
                <a:solidFill>
                  <a:schemeClr val="tx1"/>
                </a:solidFill>
                <a:effectLst/>
                <a:latin typeface="Söhne"/>
              </a:rPr>
              <a:t>ezpětná kompatibilita</a:t>
            </a:r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: Je obtížné nebo nemožné zpětně získat vstupní data z jejich </a:t>
            </a:r>
            <a:r>
              <a:rPr lang="cs-CZ" sz="2000" b="0" i="0" dirty="0" err="1">
                <a:solidFill>
                  <a:schemeClr val="tx1"/>
                </a:solidFill>
                <a:effectLst/>
                <a:latin typeface="Söhne"/>
              </a:rPr>
              <a:t>hashové</a:t>
            </a:r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 hodnoty</a:t>
            </a:r>
          </a:p>
          <a:p>
            <a:r>
              <a:rPr lang="cs-CZ" sz="2000" b="1" i="0" dirty="0">
                <a:solidFill>
                  <a:schemeClr val="tx1"/>
                </a:solidFill>
                <a:effectLst/>
                <a:latin typeface="Söhne"/>
              </a:rPr>
              <a:t>Jedinečnost</a:t>
            </a:r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: Každý vstup by měl mít jedinečný </a:t>
            </a:r>
            <a:r>
              <a:rPr lang="cs-CZ" sz="2000" b="0" i="0" dirty="0" err="1">
                <a:solidFill>
                  <a:schemeClr val="tx1"/>
                </a:solidFill>
                <a:effectLst/>
                <a:latin typeface="Söhne"/>
              </a:rPr>
              <a:t>hash</a:t>
            </a:r>
            <a:endParaRPr lang="cs-CZ" sz="2000" b="0" i="0" dirty="0">
              <a:solidFill>
                <a:schemeClr val="tx1"/>
              </a:solidFill>
              <a:effectLst/>
              <a:latin typeface="Söhne"/>
            </a:endParaRPr>
          </a:p>
          <a:p>
            <a:r>
              <a:rPr lang="cs-CZ" sz="2000" b="1" i="0" dirty="0">
                <a:solidFill>
                  <a:schemeClr val="tx1"/>
                </a:solidFill>
                <a:effectLst/>
                <a:latin typeface="Söhne"/>
              </a:rPr>
              <a:t>Odolnost vůči kolizím</a:t>
            </a:r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: Mělo by být matematicky obtížné najít dvě různá vstupní data, která produkují stejný </a:t>
            </a:r>
            <a:r>
              <a:rPr lang="cs-CZ" sz="2000" b="0" i="0" dirty="0" err="1">
                <a:solidFill>
                  <a:schemeClr val="tx1"/>
                </a:solidFill>
                <a:effectLst/>
                <a:latin typeface="Söhne"/>
              </a:rPr>
              <a:t>hash</a:t>
            </a:r>
            <a:endParaRPr lang="cs-CZ" sz="2000" b="0" i="0" dirty="0">
              <a:solidFill>
                <a:schemeClr val="tx1"/>
              </a:solidFill>
              <a:effectLst/>
              <a:latin typeface="Söhne"/>
            </a:endParaRPr>
          </a:p>
          <a:p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6E507A-BD43-F028-59F3-4CA2ECC00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ADAM STANĚK, 4TB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490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42B677-82E1-CBBB-DF9B-B9C713E9E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Substituční šifra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76E11C-442D-AE53-1785-E58D794B3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Substituční šifra nahrazuje písmena nebo skupiny písmen jinými písmeny nebo symboly podle určitého pravidla</a:t>
            </a:r>
          </a:p>
          <a:p>
            <a:pPr marL="0" indent="0" algn="l">
              <a:buNone/>
            </a:pPr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Nejznámější příkladem substituční šifry je Caesarova šifra, ve které je každé písmeno v textu posunuto o pevný počet pozic v abecedě</a:t>
            </a:r>
          </a:p>
          <a:p>
            <a:pPr marL="0" indent="0" algn="l">
              <a:buNone/>
            </a:pPr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Jiné formy substitučních šifer zahrnují </a:t>
            </a:r>
            <a:r>
              <a:rPr lang="cs-CZ" sz="2000" b="0" i="0" dirty="0" err="1">
                <a:solidFill>
                  <a:schemeClr val="tx1"/>
                </a:solidFill>
                <a:effectLst/>
                <a:latin typeface="Söhne"/>
              </a:rPr>
              <a:t>monoalfabetickou</a:t>
            </a:r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 šifru (kde je každé písmeno nahrazeno jedním jiným písmenem), </a:t>
            </a:r>
            <a:r>
              <a:rPr lang="cs-CZ" sz="2000" b="0" i="0" dirty="0" err="1">
                <a:solidFill>
                  <a:schemeClr val="tx1"/>
                </a:solidFill>
                <a:effectLst/>
                <a:latin typeface="Söhne"/>
              </a:rPr>
              <a:t>polyalfabetickou</a:t>
            </a:r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 šifru (kde se nahrazení může lišit podle pozice v textu nebo klíče) a různé varianty, jako například šifra </a:t>
            </a:r>
            <a:r>
              <a:rPr lang="cs-CZ" sz="2000" b="0" i="0" dirty="0" err="1">
                <a:solidFill>
                  <a:schemeClr val="tx1"/>
                </a:solidFill>
                <a:effectLst/>
                <a:latin typeface="Söhne"/>
              </a:rPr>
              <a:t>Vigenera</a:t>
            </a:r>
            <a:endParaRPr lang="cs-CZ" sz="2000" b="0" i="0" dirty="0">
              <a:solidFill>
                <a:schemeClr val="tx1"/>
              </a:solidFill>
              <a:effectLst/>
              <a:latin typeface="Söhne"/>
            </a:endParaRPr>
          </a:p>
          <a:p>
            <a:pPr marL="0" indent="0">
              <a:buNone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EE8748-944E-7870-26F1-FDBE0F581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ADAM STANĚK, 4TB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539987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95_TF56160789" id="{8AF6F0AA-8C72-4967-968E-D4393B06EDB9}" vid="{ACB952D6-6656-4F55-89C5-890C0D27D2F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b272d8af-ed2f-408d-a954-4f80430596f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C5F946999F38D4CB3424488FEA32C8D" ma:contentTypeVersion="5" ma:contentTypeDescription="Vytvoří nový dokument" ma:contentTypeScope="" ma:versionID="08c7826325b8664aeb1cc97e5d7dcb3d">
  <xsd:schema xmlns:xsd="http://www.w3.org/2001/XMLSchema" xmlns:xs="http://www.w3.org/2001/XMLSchema" xmlns:p="http://schemas.microsoft.com/office/2006/metadata/properties" xmlns:ns2="b272d8af-ed2f-408d-a954-4f80430596f5" targetNamespace="http://schemas.microsoft.com/office/2006/metadata/properties" ma:root="true" ma:fieldsID="5ddd6599ecefe75e5f31b23194a304d9" ns2:_="">
    <xsd:import namespace="b272d8af-ed2f-408d-a954-4f80430596f5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72d8af-ed2f-408d-a954-4f80430596f5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0E93C7-6881-47C9-A30F-773D26FCAF2C}">
  <ds:schemaRefs>
    <ds:schemaRef ds:uri="http://schemas.microsoft.com/office/2006/metadata/properties"/>
    <ds:schemaRef ds:uri="http://schemas.microsoft.com/office/infopath/2007/PartnerControls"/>
    <ds:schemaRef ds:uri="b272d8af-ed2f-408d-a954-4f80430596f5"/>
  </ds:schemaRefs>
</ds:datastoreItem>
</file>

<file path=customXml/itemProps2.xml><?xml version="1.0" encoding="utf-8"?>
<ds:datastoreItem xmlns:ds="http://schemas.openxmlformats.org/officeDocument/2006/customXml" ds:itemID="{6DF3C9D5-3352-4760-AC2D-68340A9B6E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D19585-EF82-473F-A4EE-F643398CDE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72d8af-ed2f-408d-a954-4f80430596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{D874DC5F-DC54-4B4E-9B40-354F40672E91}tf56160789_win32</Template>
  <TotalTime>29</TotalTime>
  <Words>794</Words>
  <Application>Microsoft Office PowerPoint</Application>
  <PresentationFormat>Širokoúhlá obrazovka</PresentationFormat>
  <Paragraphs>67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Bookman Old Style</vt:lpstr>
      <vt:lpstr>Bookman Old Style (Nadpisy)</vt:lpstr>
      <vt:lpstr>Calibri</vt:lpstr>
      <vt:lpstr>Franklin Gothic Book</vt:lpstr>
      <vt:lpstr>Söhne</vt:lpstr>
      <vt:lpstr>1_RetrospectVTI</vt:lpstr>
      <vt:lpstr>Kryptografie, Kryptoanalýza, steganografie</vt:lpstr>
      <vt:lpstr>Co je kryptografie?</vt:lpstr>
      <vt:lpstr>Co je kryptoanalýza?</vt:lpstr>
      <vt:lpstr>Co je steganografie?</vt:lpstr>
      <vt:lpstr>Symetrická šifra</vt:lpstr>
      <vt:lpstr>Asymetrická šifra</vt:lpstr>
      <vt:lpstr>Hashovací funkce</vt:lpstr>
      <vt:lpstr>Vlastnosti hashovacích funkcí</vt:lpstr>
      <vt:lpstr>Substituční šifra</vt:lpstr>
      <vt:lpstr>Transpoziční šifra</vt:lpstr>
      <vt:lpstr>Digitální podpis</vt:lpstr>
      <vt:lpstr>Děkuji za pozornost!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Kryptografie, Kryptoanalýza, steganografie</dc:title>
  <dc:creator>Staněk Adam (4TB)</dc:creator>
  <cp:lastModifiedBy>Staněk Adam (4TB)</cp:lastModifiedBy>
  <cp:revision>39</cp:revision>
  <dcterms:created xsi:type="dcterms:W3CDTF">2024-03-01T20:16:30Z</dcterms:created>
  <dcterms:modified xsi:type="dcterms:W3CDTF">2024-03-02T19:40:35Z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0x010100CC5F946999F38D4CB3424488FEA32C8D</vt:lpwstr>
  </property>
</Properties>
</file>